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5"/>
  </p:notesMasterIdLst>
  <p:sldIdLst>
    <p:sldId id="257" r:id="rId2"/>
    <p:sldId id="258" r:id="rId3"/>
    <p:sldId id="260" r:id="rId4"/>
    <p:sldId id="292" r:id="rId5"/>
    <p:sldId id="291" r:id="rId6"/>
    <p:sldId id="266" r:id="rId7"/>
    <p:sldId id="293" r:id="rId8"/>
    <p:sldId id="261" r:id="rId9"/>
    <p:sldId id="262" r:id="rId10"/>
    <p:sldId id="268" r:id="rId11"/>
    <p:sldId id="264" r:id="rId12"/>
    <p:sldId id="269" r:id="rId13"/>
    <p:sldId id="265" r:id="rId14"/>
    <p:sldId id="270" r:id="rId15"/>
    <p:sldId id="271" r:id="rId16"/>
    <p:sldId id="273" r:id="rId17"/>
    <p:sldId id="272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6" r:id="rId26"/>
    <p:sldId id="281" r:id="rId27"/>
    <p:sldId id="283" r:id="rId28"/>
    <p:sldId id="284" r:id="rId29"/>
    <p:sldId id="285" r:id="rId30"/>
    <p:sldId id="287" r:id="rId31"/>
    <p:sldId id="288" r:id="rId32"/>
    <p:sldId id="289" r:id="rId33"/>
    <p:sldId id="290" r:id="rId34"/>
  </p:sldIdLst>
  <p:sldSz cx="12192000" cy="6858000"/>
  <p:notesSz cx="6858000" cy="9144000"/>
  <p:embeddedFontLst>
    <p:embeddedFont>
      <p:font typeface="나눔고딕" panose="020D0604000000000000" pitchFamily="34" charset="-127"/>
      <p:regular r:id="rId36"/>
      <p:bold r:id="rId37"/>
    </p:embeddedFont>
    <p:embeddedFont>
      <p:font typeface="나눔스퀘어 Bold" panose="020B0600000101010101" pitchFamily="34" charset="-127"/>
      <p:regular r:id="rId38"/>
      <p:bold r:id="rId39"/>
      <p:italic r:id="rId40"/>
      <p:boldItalic r:id="rId41"/>
    </p:embeddedFont>
    <p:embeddedFont>
      <p:font typeface="나눔스퀘어 ExtraBold" panose="020B0600000101010101" pitchFamily="34" charset="-127"/>
      <p:regular r:id="rId42"/>
      <p:bold r:id="rId43"/>
      <p:italic r:id="rId44"/>
      <p:boldItalic r:id="rId45"/>
    </p:embeddedFont>
    <p:embeddedFont>
      <p:font typeface="맑은 고딕" panose="020B0503020000020004" pitchFamily="34" charset="-127"/>
      <p:regular r:id="rId46"/>
      <p:bold r:id="rId47"/>
    </p:embeddedFont>
    <p:embeddedFont>
      <p:font typeface="Consolas" panose="020B0609020204030204" pitchFamily="49" charset="0"/>
      <p:regular r:id="rId48"/>
      <p:bold r:id="rId49"/>
      <p:italic r:id="rId50"/>
      <p:boldItalic r:id="rId51"/>
    </p:embeddedFont>
    <p:embeddedFont>
      <p:font typeface="Nanum Gothic" panose="020D0604000000000000" pitchFamily="34" charset="-127"/>
      <p:regular r:id="rId52"/>
      <p:bold r:id="rId53"/>
    </p:embeddedFont>
    <p:embeddedFont>
      <p:font typeface="Nanum Myeongjo" panose="02020603020101020101" pitchFamily="18" charset="-127"/>
      <p:regular r:id="rId54"/>
      <p:bold r:id="rId55"/>
    </p:embeddedFont>
    <p:embeddedFont>
      <p:font typeface="NanumSquare" panose="020B0600000101010101" pitchFamily="34" charset="-127"/>
      <p:regular r:id="rId5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in" initials="s" lastIdx="1" clrIdx="0">
    <p:extLst>
      <p:ext uri="{19B8F6BF-5375-455C-9EA6-DF929625EA0E}">
        <p15:presenceInfo xmlns:p15="http://schemas.microsoft.com/office/powerpoint/2012/main" userId="sh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  <a:srgbClr val="B3C4E2"/>
    <a:srgbClr val="2C33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19" autoAdjust="0"/>
    <p:restoredTop sz="94651"/>
  </p:normalViewPr>
  <p:slideViewPr>
    <p:cSldViewPr snapToGrid="0">
      <p:cViewPr varScale="1">
        <p:scale>
          <a:sx n="142" d="100"/>
          <a:sy n="142" d="100"/>
        </p:scale>
        <p:origin x="176" y="3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8" Type="http://schemas.openxmlformats.org/officeDocument/2006/relationships/slide" Target="slides/slide7.xml"/><Relationship Id="rId51" Type="http://schemas.openxmlformats.org/officeDocument/2006/relationships/font" Target="fonts/font1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commentAuthors" Target="commentAuthor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1.tiff>
</file>

<file path=ppt/media/image12.png>
</file>

<file path=ppt/media/image13.tiff>
</file>

<file path=ppt/media/image2.tiff>
</file>

<file path=ppt/media/image3.tiff>
</file>

<file path=ppt/media/image4.tiff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7F964A-DF2C-480C-BD2D-5C96FD3B1EB6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1F6AB4-4087-4218-BDE1-365FF4BE8D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716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먼저 단층 </a:t>
            </a:r>
            <a:r>
              <a:rPr kumimoji="1" lang="ko-KR" altLang="en-US" dirty="0" err="1"/>
              <a:t>퍼셉트론부터</a:t>
            </a:r>
            <a:r>
              <a:rPr kumimoji="1" lang="ko-KR" altLang="en-US" dirty="0"/>
              <a:t> 봅시다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1F6AB4-4087-4218-BDE1-365FF4BE8D4B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6222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단층 </a:t>
            </a:r>
            <a:r>
              <a:rPr kumimoji="1" lang="ko-KR" altLang="en-US" dirty="0" err="1"/>
              <a:t>퍼셉트론은</a:t>
            </a:r>
            <a:r>
              <a:rPr kumimoji="1" lang="ko-KR" altLang="en-US" dirty="0"/>
              <a:t> 뇌의 뉴런과 닮아있다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1F6AB4-4087-4218-BDE1-365FF4BE8D4B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6155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이게 단층 </a:t>
            </a:r>
            <a:r>
              <a:rPr kumimoji="1" lang="ko-KR" altLang="en-US" dirty="0" err="1"/>
              <a:t>퍼셉트론이다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1F6AB4-4087-4218-BDE1-365FF4BE8D4B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296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슬라이드 내용 읽기 </a:t>
            </a:r>
            <a:r>
              <a:rPr kumimoji="1" lang="en-US" altLang="ko-KR" dirty="0"/>
              <a:t>-&gt;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1F6AB4-4087-4218-BDE1-365FF4BE8D4B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064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단층 </a:t>
            </a:r>
            <a:r>
              <a:rPr kumimoji="1" lang="ko-KR" altLang="en-US" dirty="0" err="1"/>
              <a:t>퍼셉트론이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and, or</a:t>
            </a:r>
            <a:r>
              <a:rPr kumimoji="1" lang="ko-KR" altLang="en-US" dirty="0"/>
              <a:t> 같은 단순한 연산은 되지만 </a:t>
            </a:r>
            <a:r>
              <a:rPr kumimoji="1" lang="en-US" altLang="ko-KR" dirty="0" err="1"/>
              <a:t>xor</a:t>
            </a:r>
            <a:r>
              <a:rPr kumimoji="1" lang="ko-KR" altLang="en-US" dirty="0"/>
              <a:t> 같은 </a:t>
            </a:r>
            <a:r>
              <a:rPr kumimoji="1" lang="ko-KR" altLang="en-US" dirty="0" err="1"/>
              <a:t>연산처리는</a:t>
            </a:r>
            <a:r>
              <a:rPr kumimoji="1" lang="ko-KR" altLang="en-US" dirty="0"/>
              <a:t> 안되는 것을 수학적으로 증명한 논문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1F6AB4-4087-4218-BDE1-365FF4BE8D4B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878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그래서 </a:t>
            </a:r>
            <a:r>
              <a:rPr kumimoji="1" lang="en-US" altLang="ko-KR" dirty="0"/>
              <a:t>MLP</a:t>
            </a:r>
            <a:r>
              <a:rPr kumimoji="1" lang="ko-KR" altLang="en-US" dirty="0"/>
              <a:t>가 나옴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1F6AB4-4087-4218-BDE1-365FF4BE8D4B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456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1F6AB4-4087-4218-BDE1-365FF4BE8D4B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397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5D78-1289-48BE-860B-6630C80653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9B1C2C-D4C3-41CC-942D-C5C45BD0E9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8A702F-E5D6-4F89-9751-21E7F8498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D225D-0F3F-4DF5-8359-F4EF18A1E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4F826-888B-4E12-95C1-F559823AB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7577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D6DF3-ACE3-40F4-A2E7-D3879B8D6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5AAFA-1D5B-4E95-A2A8-EAAEF26DF3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2CE88-18A6-4FF9-B776-2CC759D06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12B96-66C8-4DBB-AF1C-B6083A439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C6161-BAA8-410C-B1E9-33193CA3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953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E26530-F041-45D8-8C22-A58F16F172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4C6174-14AE-40D5-B79D-8483E35023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EE24C-2103-48FD-B23A-2EB570A06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CB4F1-2B74-4F07-9E70-9C1CEB19A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1EC6-F3F5-46E7-9F54-B527946B6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058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F2BD-3BB4-438E-BEDB-2DE94F7DA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DCA37-B38E-48C7-ADED-0B05FF980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ED5AF-CA95-4AD8-9E46-A3ADE7667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D9C61-BEE7-4625-89AE-6BC109081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1422F-C148-4C1B-AB87-024FAA28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429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BF362-EB82-4EAD-867B-1E582DA64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BEBCF0-BD0B-425B-9249-DE6607BCC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3563B6-C71F-48EB-8945-6F497A7B1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B891B-48A6-4DD7-B333-AF8DE1281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B2DFC-733C-4840-92D3-8556D15D5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663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CA3C8-2ED0-4BD5-9AA4-BDA32B195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1AF41-52A7-4BF9-ADDD-9A331CA3AB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C5CC21-604C-4D71-AAF1-AA96D2C2F2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74203-A99A-4C9E-94D3-BF3D139B7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49192A-92AA-423C-A79C-961D1970B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360FDD-BF84-4CD1-8216-0AF3F8FEC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6987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6AD6F-7710-437D-94D0-BA55BF467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120C8-6097-480E-9429-E62831F43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21B581-B1A9-4BF6-A44E-8E0CFEC5F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7EC8F4-4350-4B69-818D-F2DBC5A8B6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B0A8BF-995B-4332-AE28-C01062264F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CFCFD2-3EAD-4022-8137-FF4A9DC75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8AA76-A346-4955-B136-9AA4B599F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45B092-C00F-4682-A74A-917AF01B1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041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B274E-B813-45CA-AA10-E11ACF540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A93C5D-9F43-490D-A631-F8E47B9FF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A02A-A2FA-4412-B2D2-243C6EB7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002379-DEBE-4077-BF4E-0182B23BD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15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C58137-B922-4D9D-AC07-14656383C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13F499-EF92-41C6-BE0E-15FEC948A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A81C0C-A895-4A2A-BBED-60244BC18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730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B5F8A-62D1-455C-9AE8-6E6E1D025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86F06-FE9F-45D0-8547-A30784714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7BC998-84C1-412F-9B6B-FC30693B37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6955E4-43B3-4D1D-BF6F-7861B4320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DABB8-FC6F-4C91-8DDA-A29728A37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2E6FA-D1A9-4123-96B1-A8B40CBD2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563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12DD1-6FF6-4AF3-AE5E-A90F8A637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FA642A-5BE7-430C-B2D5-1F86899FB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EF1A2-0D6C-4A7B-B6D2-966D0B9D17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37547F-D053-4B80-A257-4CDD97947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8396F6-ACC3-4B50-B7EB-F35BDDA3C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A59635-7B1E-446C-A44C-311FFA410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131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2E2A65-326F-4DF1-AB74-CA9BAC669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6AB11-A3C9-44D4-9CD9-02F4785245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485D8-7D9E-48B5-A078-FF712F7D78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47619-7F9E-41CD-9606-3C97C4056562}" type="datetimeFigureOut">
              <a:rPr lang="ko-KR" altLang="en-US" smtClean="0"/>
              <a:pPr/>
              <a:t>2019. 10. 26.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3FED6-145D-4F70-B585-355BB5AF8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9F527-651D-42AD-9C52-49DE3B49E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383D5-D1B8-4C0E-9D4E-237873A9F7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6147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65D09D1-7750-45C8-80F8-C6DDC01C90B2}"/>
              </a:ext>
            </a:extLst>
          </p:cNvPr>
          <p:cNvGrpSpPr/>
          <p:nvPr/>
        </p:nvGrpSpPr>
        <p:grpSpPr>
          <a:xfrm>
            <a:off x="2211491" y="1817703"/>
            <a:ext cx="7619395" cy="3557096"/>
            <a:chOff x="1999945" y="1148840"/>
            <a:chExt cx="7619395" cy="355709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4CD5CFE-FC28-4939-81D5-7ED3F9DF53B4}"/>
                </a:ext>
              </a:extLst>
            </p:cNvPr>
            <p:cNvSpPr txBox="1"/>
            <p:nvPr/>
          </p:nvSpPr>
          <p:spPr>
            <a:xfrm>
              <a:off x="1999945" y="3505607"/>
              <a:ext cx="761939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RE: </a:t>
              </a:r>
              <a:r>
                <a:rPr lang="ko-KR" altLang="en-US" sz="4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제로부터 시작하는 </a:t>
              </a:r>
              <a:r>
                <a:rPr lang="ko-KR" altLang="en-US" sz="4000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이모션</a:t>
              </a:r>
              <a:r>
                <a:rPr lang="ko-KR" altLang="en-US" sz="4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수업</a:t>
              </a:r>
              <a:endParaRPr lang="en-US" altLang="ko-KR" sz="4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/>
              <a:r>
                <a:rPr lang="en-US" altLang="ko-KR" sz="32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: 1</a:t>
              </a:r>
              <a:r>
                <a:rPr lang="ko-KR" altLang="en-US" sz="32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일차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4AA34FE-0330-4AF8-B570-AFA82D521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1341">
              <a:off x="2840900" y="1148840"/>
              <a:ext cx="5937478" cy="27069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1588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32403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자료형 </a:t>
            </a:r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Variable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0A5FCFF-9088-4237-B5E7-13AEA53DED06}"/>
              </a:ext>
            </a:extLst>
          </p:cNvPr>
          <p:cNvSpPr/>
          <p:nvPr/>
        </p:nvSpPr>
        <p:spPr>
          <a:xfrm>
            <a:off x="1764631" y="1708760"/>
            <a:ext cx="5903497" cy="3545305"/>
          </a:xfrm>
          <a:prstGeom prst="roundRect">
            <a:avLst>
              <a:gd name="adj" fmla="val 3736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DFA2F7-C15E-4A56-BBFC-295BAAF4B670}"/>
              </a:ext>
            </a:extLst>
          </p:cNvPr>
          <p:cNvSpPr/>
          <p:nvPr/>
        </p:nvSpPr>
        <p:spPr>
          <a:xfrm>
            <a:off x="1909010" y="1911753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tensorflow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i="1" dirty="0">
                <a:solidFill>
                  <a:srgbClr val="89DDFF"/>
                </a:solidFill>
                <a:latin typeface="Consolas" panose="020B0609020204030204" pitchFamily="49" charset="0"/>
              </a:rPr>
              <a:t>as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a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Variable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5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assign_op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assign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3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Session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run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global_variables_initializer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())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run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a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run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assign_op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run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a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close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01B20D0-E317-4476-8780-67CCD95DD7BC}"/>
              </a:ext>
            </a:extLst>
          </p:cNvPr>
          <p:cNvGrpSpPr/>
          <p:nvPr/>
        </p:nvGrpSpPr>
        <p:grpSpPr>
          <a:xfrm>
            <a:off x="7812507" y="3621509"/>
            <a:ext cx="677021" cy="585537"/>
            <a:chOff x="7889459" y="3348790"/>
            <a:chExt cx="677021" cy="58553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9172E144-5702-4307-96C0-922E78DB005E}"/>
                </a:ext>
              </a:extLst>
            </p:cNvPr>
            <p:cNvSpPr/>
            <p:nvPr/>
          </p:nvSpPr>
          <p:spPr>
            <a:xfrm>
              <a:off x="7889459" y="3348790"/>
              <a:ext cx="677021" cy="585537"/>
            </a:xfrm>
            <a:prstGeom prst="roundRect">
              <a:avLst>
                <a:gd name="adj" fmla="val 3736"/>
              </a:avLst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282F2F2-8A06-438A-A2C7-C40023831EDE}"/>
                </a:ext>
              </a:extLst>
            </p:cNvPr>
            <p:cNvSpPr/>
            <p:nvPr/>
          </p:nvSpPr>
          <p:spPr>
            <a:xfrm>
              <a:off x="8062671" y="3429000"/>
              <a:ext cx="31130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5</a:t>
              </a:r>
              <a:endParaRPr lang="ko-KR" alt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1503FF8-67FF-448C-BD91-56A476AE20F0}"/>
              </a:ext>
            </a:extLst>
          </p:cNvPr>
          <p:cNvGrpSpPr/>
          <p:nvPr/>
        </p:nvGrpSpPr>
        <p:grpSpPr>
          <a:xfrm>
            <a:off x="7812507" y="4348686"/>
            <a:ext cx="677021" cy="585537"/>
            <a:chOff x="7889459" y="3348790"/>
            <a:chExt cx="677021" cy="58553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A22E954-1207-4704-BB34-1260E800855D}"/>
                </a:ext>
              </a:extLst>
            </p:cNvPr>
            <p:cNvSpPr/>
            <p:nvPr/>
          </p:nvSpPr>
          <p:spPr>
            <a:xfrm>
              <a:off x="7889459" y="3348790"/>
              <a:ext cx="677021" cy="585537"/>
            </a:xfrm>
            <a:prstGeom prst="roundRect">
              <a:avLst>
                <a:gd name="adj" fmla="val 3736"/>
              </a:avLst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A28A304-A521-4B09-8753-8BCDDBD1EDA0}"/>
                </a:ext>
              </a:extLst>
            </p:cNvPr>
            <p:cNvSpPr/>
            <p:nvPr/>
          </p:nvSpPr>
          <p:spPr>
            <a:xfrm>
              <a:off x="8062671" y="3429000"/>
              <a:ext cx="31130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3</a:t>
              </a:r>
              <a:endParaRPr lang="ko-KR" alt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37C7AD28-39C1-4E3D-A7D0-847ACD9AF21D}"/>
              </a:ext>
            </a:extLst>
          </p:cNvPr>
          <p:cNvSpPr txBox="1"/>
          <p:nvPr/>
        </p:nvSpPr>
        <p:spPr>
          <a:xfrm>
            <a:off x="8633907" y="3933187"/>
            <a:ext cx="20649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Assign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함수로</a:t>
            </a:r>
            <a:endParaRPr lang="en-US" altLang="ko-KR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값을 변경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B1C312-A9A9-44C8-891E-78B420094835}"/>
              </a:ext>
            </a:extLst>
          </p:cNvPr>
          <p:cNvSpPr txBox="1"/>
          <p:nvPr/>
        </p:nvSpPr>
        <p:spPr>
          <a:xfrm>
            <a:off x="2951453" y="5403999"/>
            <a:ext cx="62890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global_variables_initializer</a:t>
            </a:r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변수들을 초기화</a:t>
            </a:r>
            <a:endParaRPr lang="en-US" altLang="ko-KR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2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sess.run</a:t>
            </a:r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() : 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세션에 값을 전달</a:t>
            </a:r>
            <a:endParaRPr lang="en-US" altLang="ko-KR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943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34186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자료형 </a:t>
            </a:r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Constant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F8A03B-F749-4473-9999-A292ACF3E8AB}"/>
              </a:ext>
            </a:extLst>
          </p:cNvPr>
          <p:cNvSpPr/>
          <p:nvPr/>
        </p:nvSpPr>
        <p:spPr>
          <a:xfrm>
            <a:off x="3048000" y="1533845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Constant :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상수</a:t>
            </a:r>
            <a:endParaRPr lang="en-US" altLang="ko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중간에 값이 변경되지 않는 수</a:t>
            </a:r>
            <a:endParaRPr lang="en-US" altLang="ko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A0F7C7-8FEF-4EA2-A927-FF6948B1934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69774" y="3214121"/>
            <a:ext cx="2252452" cy="1996185"/>
          </a:xfrm>
          <a:prstGeom prst="rect">
            <a:avLst/>
          </a:prstGeom>
        </p:spPr>
      </p:pic>
      <p:pic>
        <p:nvPicPr>
          <p:cNvPr id="1026" name="Picture 2" descr="딱딱해에 대한 이미지 검색결과">
            <a:extLst>
              <a:ext uri="{FF2B5EF4-FFF2-40B4-BE49-F238E27FC236}">
                <a16:creationId xmlns:a16="http://schemas.microsoft.com/office/drawing/2014/main" id="{CC985040-66EE-47DE-A357-E05D043CCE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98" b="7720"/>
          <a:stretch/>
        </p:blipFill>
        <p:spPr bwMode="auto">
          <a:xfrm>
            <a:off x="3949737" y="2715889"/>
            <a:ext cx="4292526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2120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46E264B-7EC7-4DF9-B036-3438FFA7B195}"/>
              </a:ext>
            </a:extLst>
          </p:cNvPr>
          <p:cNvSpPr/>
          <p:nvPr/>
        </p:nvSpPr>
        <p:spPr>
          <a:xfrm>
            <a:off x="6248399" y="2109807"/>
            <a:ext cx="5903497" cy="3545305"/>
          </a:xfrm>
          <a:prstGeom prst="roundRect">
            <a:avLst>
              <a:gd name="adj" fmla="val 3736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34186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자료형 </a:t>
            </a:r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Constant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ADFCE01-FCFB-43E5-8238-22BF53C70AF7}"/>
              </a:ext>
            </a:extLst>
          </p:cNvPr>
          <p:cNvSpPr/>
          <p:nvPr/>
        </p:nvSpPr>
        <p:spPr>
          <a:xfrm>
            <a:off x="256674" y="2109807"/>
            <a:ext cx="5903497" cy="3545305"/>
          </a:xfrm>
          <a:prstGeom prst="roundRect">
            <a:avLst>
              <a:gd name="adj" fmla="val 3736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AFB0D6-9B41-4C27-8AAF-E9B03DBC93A8}"/>
              </a:ext>
            </a:extLst>
          </p:cNvPr>
          <p:cNvSpPr/>
          <p:nvPr/>
        </p:nvSpPr>
        <p:spPr>
          <a:xfrm>
            <a:off x="368969" y="2312798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tensorflow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i="1" dirty="0">
                <a:solidFill>
                  <a:srgbClr val="89DDFF"/>
                </a:solidFill>
                <a:latin typeface="Consolas" panose="020B0609020204030204" pitchFamily="49" charset="0"/>
              </a:rPr>
              <a:t>as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a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constant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5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assign_op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assign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3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Session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run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global_variables_initializer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())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run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a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run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assign_op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run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a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close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9AD683-FE07-4AC3-B423-A777E04171A2}"/>
              </a:ext>
            </a:extLst>
          </p:cNvPr>
          <p:cNvSpPr/>
          <p:nvPr/>
        </p:nvSpPr>
        <p:spPr>
          <a:xfrm>
            <a:off x="6715624" y="2174298"/>
            <a:ext cx="496904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B2CCD6"/>
                </a:solidFill>
                <a:latin typeface="Consolas" panose="020B0609020204030204" pitchFamily="49" charset="0"/>
              </a:rPr>
              <a:t>AttributeError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                           Traceback 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most recent call last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ipython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-</a:t>
            </a:r>
            <a:r>
              <a:rPr lang="en-US" altLang="ko-KR" dirty="0">
                <a:solidFill>
                  <a:srgbClr val="82AAFF"/>
                </a:solidFill>
                <a:latin typeface="Consolas" panose="020B0609020204030204" pitchFamily="49" charset="0"/>
              </a:rPr>
              <a:t>input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-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13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-</a:t>
            </a:r>
            <a:r>
              <a:rPr lang="en-US" altLang="ko-KR" dirty="0">
                <a:solidFill>
                  <a:srgbClr val="FF5370"/>
                </a:solidFill>
                <a:latin typeface="Consolas" panose="020B0609020204030204" pitchFamily="49" charset="0"/>
              </a:rPr>
              <a:t>2680868cd22a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in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module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     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1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tensorflow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i="1" dirty="0">
                <a:solidFill>
                  <a:srgbClr val="89DDFF"/>
                </a:solidFill>
                <a:latin typeface="Consolas" panose="020B0609020204030204" pitchFamily="49" charset="0"/>
              </a:rPr>
              <a:t>as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     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2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a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constant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5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FF5370"/>
                </a:solidFill>
                <a:latin typeface="Consolas" panose="020B0609020204030204" pitchFamily="49" charset="0"/>
              </a:rPr>
              <a:t>----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3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assign_op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assign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3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     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4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Session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     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5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run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global_variables_initializer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())</a:t>
            </a:r>
            <a:b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dirty="0" err="1">
                <a:solidFill>
                  <a:srgbClr val="B2CCD6"/>
                </a:solidFill>
                <a:latin typeface="Consolas" panose="020B0609020204030204" pitchFamily="49" charset="0"/>
              </a:rPr>
              <a:t>AttributeError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: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C3E88D"/>
                </a:solidFill>
                <a:latin typeface="Consolas" panose="020B0609020204030204" pitchFamily="49" charset="0"/>
              </a:rPr>
              <a:t>Tensor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B2CCD6"/>
                </a:solidFill>
                <a:latin typeface="Consolas" panose="020B0609020204030204" pitchFamily="49" charset="0"/>
              </a:rPr>
              <a:t>object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has no attribute 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C3E88D"/>
                </a:solidFill>
                <a:latin typeface="Consolas" panose="020B0609020204030204" pitchFamily="49" charset="0"/>
              </a:rPr>
              <a:t>assign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85E50A-CB8D-4911-80AD-5AB759CB8BC2}"/>
              </a:ext>
            </a:extLst>
          </p:cNvPr>
          <p:cNvSpPr/>
          <p:nvPr/>
        </p:nvSpPr>
        <p:spPr>
          <a:xfrm>
            <a:off x="4335856" y="1484161"/>
            <a:ext cx="38250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ssign함수가 존재하지 않음</a:t>
            </a:r>
          </a:p>
        </p:txBody>
      </p:sp>
    </p:spTree>
    <p:extLst>
      <p:ext uri="{BB962C8B-B14F-4D97-AF65-F5344CB8AC3E}">
        <p14:creationId xmlns:p14="http://schemas.microsoft.com/office/powerpoint/2010/main" val="3240608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39372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자료형 </a:t>
            </a:r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Placeholder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F8A03B-F749-4473-9999-A292ACF3E8AB}"/>
              </a:ext>
            </a:extLst>
          </p:cNvPr>
          <p:cNvSpPr/>
          <p:nvPr/>
        </p:nvSpPr>
        <p:spPr>
          <a:xfrm>
            <a:off x="3047999" y="2354632"/>
            <a:ext cx="6096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Placeholder :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그릇</a:t>
            </a:r>
            <a:endParaRPr lang="en-US" altLang="ko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데이터를 담아두기 위해 만들어둔 틀</a:t>
            </a:r>
            <a:endParaRPr lang="en-US" altLang="ko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976EBE-AAE9-4499-9097-04CE3DF9F60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85723" y="3308739"/>
            <a:ext cx="3020553" cy="238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230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39372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자료형 </a:t>
            </a:r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Placeholder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7037EA4-961A-4077-848D-379D64DEB2E8}"/>
              </a:ext>
            </a:extLst>
          </p:cNvPr>
          <p:cNvGrpSpPr/>
          <p:nvPr/>
        </p:nvGrpSpPr>
        <p:grpSpPr>
          <a:xfrm>
            <a:off x="705852" y="2382523"/>
            <a:ext cx="6309078" cy="3087836"/>
            <a:chOff x="2834922" y="2173976"/>
            <a:chExt cx="6309078" cy="3087836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A6E7A22-204D-47DB-A0BC-68406E70BDC6}"/>
                </a:ext>
              </a:extLst>
            </p:cNvPr>
            <p:cNvSpPr/>
            <p:nvPr/>
          </p:nvSpPr>
          <p:spPr>
            <a:xfrm>
              <a:off x="2834922" y="2173976"/>
              <a:ext cx="5903497" cy="3087836"/>
            </a:xfrm>
            <a:prstGeom prst="roundRect">
              <a:avLst>
                <a:gd name="adj" fmla="val 3736"/>
              </a:avLst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8E1DD68-8499-44CA-A1F7-5735C9735C31}"/>
                </a:ext>
              </a:extLst>
            </p:cNvPr>
            <p:cNvSpPr/>
            <p:nvPr/>
          </p:nvSpPr>
          <p:spPr>
            <a:xfrm>
              <a:off x="3048000" y="2413338"/>
              <a:ext cx="6096000" cy="258532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ko-KR" i="1" dirty="0">
                  <a:solidFill>
                    <a:srgbClr val="89DDFF"/>
                  </a:solidFill>
                  <a:latin typeface="Consolas" panose="020B0609020204030204" pitchFamily="49" charset="0"/>
                </a:rPr>
                <a:t>import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tensorflow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i="1" dirty="0">
                  <a:solidFill>
                    <a:srgbClr val="89DDFF"/>
                  </a:solidFill>
                  <a:latin typeface="Consolas" panose="020B0609020204030204" pitchFamily="49" charset="0"/>
                </a:rPr>
                <a:t>as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tf</a:t>
              </a:r>
              <a:endParaRPr lang="en-US" altLang="ko-KR" dirty="0">
                <a:solidFill>
                  <a:srgbClr val="EEFFFF"/>
                </a:solidFill>
                <a:latin typeface="Consolas" panose="020B0609020204030204" pitchFamily="49" charset="0"/>
              </a:endParaRPr>
            </a:p>
            <a:p>
              <a:endParaRPr lang="en-US" altLang="ko-KR" dirty="0">
                <a:solidFill>
                  <a:srgbClr val="EEFFFF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a </a:t>
              </a:r>
              <a:r>
                <a:rPr lang="en-US" altLang="ko-KR" dirty="0">
                  <a:solidFill>
                    <a:srgbClr val="C792EA"/>
                  </a:solidFill>
                  <a:latin typeface="Consolas" panose="020B0609020204030204" pitchFamily="49" charset="0"/>
                </a:rPr>
                <a:t>=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tf</a:t>
              </a:r>
              <a:r>
                <a:rPr lang="en-US" altLang="ko-KR" dirty="0" err="1">
                  <a:solidFill>
                    <a:srgbClr val="89DDFF"/>
                  </a:solidFill>
                  <a:latin typeface="Consolas" panose="020B0609020204030204" pitchFamily="49" charset="0"/>
                </a:rPr>
                <a:t>.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placeholder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ko-KR" dirty="0">
                  <a:solidFill>
                    <a:srgbClr val="F78C6C"/>
                  </a:solidFill>
                  <a:latin typeface="Consolas" panose="020B0609020204030204" pitchFamily="49" charset="0"/>
                </a:rPr>
                <a:t>5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)</a:t>
              </a:r>
              <a:endParaRPr lang="en-US" altLang="ko-KR" dirty="0">
                <a:solidFill>
                  <a:srgbClr val="EEFFFF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sess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>
                  <a:solidFill>
                    <a:srgbClr val="C792EA"/>
                  </a:solidFill>
                  <a:latin typeface="Consolas" panose="020B0609020204030204" pitchFamily="49" charset="0"/>
                </a:rPr>
                <a:t>=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tf</a:t>
              </a:r>
              <a:r>
                <a:rPr lang="en-US" altLang="ko-KR" dirty="0" err="1">
                  <a:solidFill>
                    <a:srgbClr val="89DDFF"/>
                  </a:solidFill>
                  <a:latin typeface="Consolas" panose="020B0609020204030204" pitchFamily="49" charset="0"/>
                </a:rPr>
                <a:t>.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Session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()</a:t>
              </a:r>
              <a:endParaRPr lang="en-US" altLang="ko-KR" dirty="0">
                <a:solidFill>
                  <a:srgbClr val="EEFFFF"/>
                </a:solidFill>
                <a:latin typeface="Consolas" panose="020B0609020204030204" pitchFamily="49" charset="0"/>
              </a:endParaRPr>
            </a:p>
            <a:p>
              <a:endParaRPr lang="en-US" altLang="ko-KR" dirty="0">
                <a:solidFill>
                  <a:srgbClr val="EEFFFF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sess</a:t>
              </a:r>
              <a:r>
                <a:rPr lang="en-US" altLang="ko-KR" dirty="0" err="1">
                  <a:solidFill>
                    <a:srgbClr val="89DDFF"/>
                  </a:solidFill>
                  <a:latin typeface="Consolas" panose="020B0609020204030204" pitchFamily="49" charset="0"/>
                </a:rPr>
                <a:t>.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run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tf</a:t>
              </a:r>
              <a:r>
                <a:rPr lang="en-US" altLang="ko-KR" dirty="0" err="1">
                  <a:solidFill>
                    <a:srgbClr val="89DDFF"/>
                  </a:solidFill>
                  <a:latin typeface="Consolas" panose="020B0609020204030204" pitchFamily="49" charset="0"/>
                </a:rPr>
                <a:t>.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global_variables_initializer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())</a:t>
              </a:r>
              <a:endParaRPr lang="en-US" altLang="ko-KR" dirty="0">
                <a:solidFill>
                  <a:srgbClr val="EEFFFF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dirty="0">
                  <a:solidFill>
                    <a:srgbClr val="82AAFF"/>
                  </a:solidFill>
                  <a:latin typeface="Consolas" panose="020B0609020204030204" pitchFamily="49" charset="0"/>
                </a:rPr>
                <a:t>print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sess</a:t>
              </a:r>
              <a:r>
                <a:rPr lang="en-US" altLang="ko-KR" dirty="0" err="1">
                  <a:solidFill>
                    <a:srgbClr val="89DDFF"/>
                  </a:solidFill>
                  <a:latin typeface="Consolas" panose="020B0609020204030204" pitchFamily="49" charset="0"/>
                </a:rPr>
                <a:t>.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run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a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,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 err="1">
                  <a:solidFill>
                    <a:srgbClr val="FF5370"/>
                  </a:solidFill>
                  <a:latin typeface="Consolas" panose="020B0609020204030204" pitchFamily="49" charset="0"/>
                </a:rPr>
                <a:t>feed_dict</a:t>
              </a:r>
              <a:r>
                <a:rPr lang="en-US" altLang="ko-KR" dirty="0">
                  <a:solidFill>
                    <a:srgbClr val="C792EA"/>
                  </a:solidFill>
                  <a:latin typeface="Consolas" panose="020B0609020204030204" pitchFamily="49" charset="0"/>
                </a:rPr>
                <a:t>=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{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a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: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>
                  <a:solidFill>
                    <a:srgbClr val="F78C6C"/>
                  </a:solidFill>
                  <a:latin typeface="Consolas" panose="020B0609020204030204" pitchFamily="49" charset="0"/>
                </a:rPr>
                <a:t>12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}))</a:t>
              </a:r>
              <a:endParaRPr lang="en-US" altLang="ko-KR" dirty="0">
                <a:solidFill>
                  <a:srgbClr val="EEFFFF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dirty="0">
                  <a:solidFill>
                    <a:srgbClr val="82AAFF"/>
                  </a:solidFill>
                  <a:latin typeface="Consolas" panose="020B0609020204030204" pitchFamily="49" charset="0"/>
                </a:rPr>
                <a:t>print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sess</a:t>
              </a:r>
              <a:r>
                <a:rPr lang="en-US" altLang="ko-KR" dirty="0" err="1">
                  <a:solidFill>
                    <a:srgbClr val="89DDFF"/>
                  </a:solidFill>
                  <a:latin typeface="Consolas" panose="020B0609020204030204" pitchFamily="49" charset="0"/>
                </a:rPr>
                <a:t>.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run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a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,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 err="1">
                  <a:solidFill>
                    <a:srgbClr val="FF5370"/>
                  </a:solidFill>
                  <a:latin typeface="Consolas" panose="020B0609020204030204" pitchFamily="49" charset="0"/>
                </a:rPr>
                <a:t>feed_dict</a:t>
              </a:r>
              <a:r>
                <a:rPr lang="en-US" altLang="ko-KR" dirty="0">
                  <a:solidFill>
                    <a:srgbClr val="C792EA"/>
                  </a:solidFill>
                  <a:latin typeface="Consolas" panose="020B0609020204030204" pitchFamily="49" charset="0"/>
                </a:rPr>
                <a:t>=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{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a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: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>
                  <a:solidFill>
                    <a:srgbClr val="F78C6C"/>
                  </a:solidFill>
                  <a:latin typeface="Consolas" panose="020B0609020204030204" pitchFamily="49" charset="0"/>
                </a:rPr>
                <a:t>5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}))</a:t>
              </a:r>
              <a:endParaRPr lang="en-US" altLang="ko-KR" dirty="0">
                <a:solidFill>
                  <a:srgbClr val="EEFFFF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sess</a:t>
              </a:r>
              <a:r>
                <a:rPr lang="en-US" altLang="ko-KR" dirty="0" err="1">
                  <a:solidFill>
                    <a:srgbClr val="89DDFF"/>
                  </a:solidFill>
                  <a:latin typeface="Consolas" panose="020B0609020204030204" pitchFamily="49" charset="0"/>
                </a:rPr>
                <a:t>.</a:t>
              </a:r>
              <a:r>
                <a:rPr lang="en-US" altLang="ko-KR" dirty="0" err="1">
                  <a:solidFill>
                    <a:srgbClr val="EEFFFF"/>
                  </a:solidFill>
                  <a:latin typeface="Consolas" panose="020B0609020204030204" pitchFamily="49" charset="0"/>
                </a:rPr>
                <a:t>close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()</a:t>
              </a:r>
              <a:endPara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398821F-AA37-401B-BBB0-1C8785A5A55D}"/>
              </a:ext>
            </a:extLst>
          </p:cNvPr>
          <p:cNvGrpSpPr/>
          <p:nvPr/>
        </p:nvGrpSpPr>
        <p:grpSpPr>
          <a:xfrm>
            <a:off x="6822427" y="4150896"/>
            <a:ext cx="677021" cy="585537"/>
            <a:chOff x="7889459" y="3348790"/>
            <a:chExt cx="677021" cy="585537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6BBF842-CEB0-4CA0-A52C-859798BDEFD7}"/>
                </a:ext>
              </a:extLst>
            </p:cNvPr>
            <p:cNvSpPr/>
            <p:nvPr/>
          </p:nvSpPr>
          <p:spPr>
            <a:xfrm>
              <a:off x="7889459" y="3348790"/>
              <a:ext cx="677021" cy="585537"/>
            </a:xfrm>
            <a:prstGeom prst="roundRect">
              <a:avLst>
                <a:gd name="adj" fmla="val 3736"/>
              </a:avLst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093E9C1-A7BA-4E4C-972F-8B67A4E2FD9F}"/>
                </a:ext>
              </a:extLst>
            </p:cNvPr>
            <p:cNvSpPr/>
            <p:nvPr/>
          </p:nvSpPr>
          <p:spPr>
            <a:xfrm>
              <a:off x="7999352" y="3448327"/>
              <a:ext cx="43794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12</a:t>
              </a:r>
              <a:endParaRPr lang="ko-KR" alt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18F1E9-30D3-4A09-9921-F5A9FCC362FB}"/>
              </a:ext>
            </a:extLst>
          </p:cNvPr>
          <p:cNvGrpSpPr/>
          <p:nvPr/>
        </p:nvGrpSpPr>
        <p:grpSpPr>
          <a:xfrm>
            <a:off x="6812780" y="4857058"/>
            <a:ext cx="677021" cy="585537"/>
            <a:chOff x="7889459" y="3348790"/>
            <a:chExt cx="677021" cy="585537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52DC42A4-2025-487E-8992-48E2991FF9E6}"/>
                </a:ext>
              </a:extLst>
            </p:cNvPr>
            <p:cNvSpPr/>
            <p:nvPr/>
          </p:nvSpPr>
          <p:spPr>
            <a:xfrm>
              <a:off x="7889459" y="3348790"/>
              <a:ext cx="677021" cy="585537"/>
            </a:xfrm>
            <a:prstGeom prst="roundRect">
              <a:avLst>
                <a:gd name="adj" fmla="val 3736"/>
              </a:avLst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4436E1-778E-417B-A82A-7E9CBEAFBDA5}"/>
                </a:ext>
              </a:extLst>
            </p:cNvPr>
            <p:cNvSpPr/>
            <p:nvPr/>
          </p:nvSpPr>
          <p:spPr>
            <a:xfrm>
              <a:off x="8062671" y="3429000"/>
              <a:ext cx="31130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5</a:t>
              </a:r>
              <a:endParaRPr lang="ko-KR" altLang="en-US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C8859F9-D00D-4D8C-A81A-0F8B72E7BEA4}"/>
              </a:ext>
            </a:extLst>
          </p:cNvPr>
          <p:cNvSpPr/>
          <p:nvPr/>
        </p:nvSpPr>
        <p:spPr>
          <a:xfrm>
            <a:off x="7609341" y="4505600"/>
            <a:ext cx="31574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feed_dict로 값을 넣음</a:t>
            </a:r>
          </a:p>
        </p:txBody>
      </p:sp>
    </p:spTree>
    <p:extLst>
      <p:ext uri="{BB962C8B-B14F-4D97-AF65-F5344CB8AC3E}">
        <p14:creationId xmlns:p14="http://schemas.microsoft.com/office/powerpoint/2010/main" val="33255450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315958" y="2921168"/>
            <a:ext cx="756008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이제 즐거운 이론 수업</a:t>
            </a:r>
            <a:r>
              <a:rPr lang="en-US" altLang="ko-KR" sz="60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!!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77471" y="2921168"/>
            <a:ext cx="423705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하기 전에</a:t>
            </a:r>
            <a:r>
              <a:rPr lang="en-US" altLang="ko-KR" sz="60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....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55507" y="394043"/>
            <a:ext cx="449834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44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대충 정리하자면</a:t>
            </a:r>
            <a:r>
              <a:rPr lang="en-US" altLang="ko-KR" sz="44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...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7F8A03B-F749-4473-9999-A292ACF3E8AB}"/>
              </a:ext>
            </a:extLst>
          </p:cNvPr>
          <p:cNvSpPr/>
          <p:nvPr/>
        </p:nvSpPr>
        <p:spPr>
          <a:xfrm>
            <a:off x="420130" y="2033357"/>
            <a:ext cx="11046939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Tensor &lt;-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다차원의 데이터를 다루는 하나의 형태</a:t>
            </a:r>
            <a:endParaRPr lang="en-US" altLang="ko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Placeholder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라는 바구니 선언 해줌</a:t>
            </a:r>
            <a:endParaRPr lang="en-US" altLang="ko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Session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코드 부분에서 </a:t>
            </a:r>
            <a:r>
              <a:rPr lang="en-US" altLang="ko-KR" sz="28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feed_dict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</a:t>
            </a:r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통해서</a:t>
            </a:r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Tensor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Placeholder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박아줌</a:t>
            </a:r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en-US" altLang="ko-KR" sz="10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 </a:t>
            </a:r>
            <a:r>
              <a:rPr lang="ko-KR" altLang="en-US" sz="10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 멋 </a:t>
            </a:r>
            <a:r>
              <a:rPr lang="en-US" altLang="ko-KR" sz="10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2800" dirty="0">
              <a:solidFill>
                <a:prstClr val="black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2800" dirty="0">
              <a:solidFill>
                <a:prstClr val="black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2800" dirty="0">
              <a:solidFill>
                <a:prstClr val="black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2800" dirty="0">
                <a:solidFill>
                  <a:prstClr val="black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그렇게 </a:t>
            </a:r>
            <a:r>
              <a:rPr lang="en-US" altLang="ko-KR" sz="2800" dirty="0" err="1">
                <a:solidFill>
                  <a:prstClr val="black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Tensorflow</a:t>
            </a:r>
            <a:r>
              <a:rPr lang="ko-KR" altLang="en-US" sz="2800" dirty="0">
                <a:solidFill>
                  <a:prstClr val="black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작동 되는겨 호호호</a:t>
            </a:r>
            <a:endParaRPr lang="en-US" altLang="ko-KR" sz="2800" dirty="0">
              <a:solidFill>
                <a:prstClr val="black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solidFill>
                  <a:prstClr val="black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>
                <a:solidFill>
                  <a:prstClr val="black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이제 아무도 이렇게 안 쓰죠</a:t>
            </a:r>
            <a:r>
              <a:rPr lang="en-US" altLang="ko-KR" sz="1600" dirty="0">
                <a:solidFill>
                  <a:prstClr val="black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?)</a:t>
            </a:r>
            <a:endParaRPr lang="en-US" altLang="ko-KR" sz="7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53854" y="643179"/>
            <a:ext cx="41312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chemeClr val="bg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그냥 한 슬라이드로 대충 </a:t>
            </a:r>
            <a:r>
              <a:rPr lang="en-US" altLang="ko-KR" sz="2800" b="1" dirty="0">
                <a:solidFill>
                  <a:schemeClr val="bg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...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395835" y="2931297"/>
            <a:ext cx="940033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이제 진짜 즐거운 이론 수업!</a:t>
            </a:r>
            <a:r>
              <a:rPr lang="en-US" altLang="ko-KR" sz="60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!!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18467" y="2929467"/>
            <a:ext cx="477246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오늘 배울 내용</a:t>
            </a:r>
            <a:endParaRPr lang="en-US" altLang="ko-KR" sz="6000" dirty="0">
              <a:solidFill>
                <a:prstClr val="black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1010652" y="834190"/>
            <a:ext cx="252825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lang="en-US" altLang="ko-KR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32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선형회귀</a:t>
            </a: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이론</a:t>
            </a:r>
            <a:endParaRPr lang="en-US" altLang="ko-KR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32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선형회귀</a:t>
            </a: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구현</a:t>
            </a:r>
            <a:endParaRPr lang="en-US" altLang="ko-KR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32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경사하강법</a:t>
            </a:r>
            <a:endParaRPr lang="en-US" altLang="ko-KR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32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손실함수</a:t>
            </a:r>
            <a:endParaRPr lang="en-US" altLang="ko-KR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02792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084850" y="265324"/>
            <a:ext cx="795640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인공 신경망</a:t>
            </a:r>
            <a:endParaRPr lang="en-US" altLang="ko-KR" sz="540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en-US" altLang="ko-KR" sz="540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Artificial Neural Network</a:t>
            </a:r>
            <a:endParaRPr lang="en-US" altLang="ko-KR" sz="5400" b="0" cap="none" spc="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5" name="Picture 2" descr="https://upload.wikimedia.org/wikipedia/commons/thumb/4/46/Colored_neural_network.svg/300px-Colored_neural_network.sv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67250" y="2557968"/>
            <a:ext cx="2857500" cy="3438526"/>
          </a:xfrm>
          <a:prstGeom prst="rect">
            <a:avLst/>
          </a:prstGeom>
          <a:noFill/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3AB84F3-2B9A-0A42-B5F7-C8600A600560}"/>
              </a:ext>
            </a:extLst>
          </p:cNvPr>
          <p:cNvSpPr/>
          <p:nvPr/>
        </p:nvSpPr>
        <p:spPr>
          <a:xfrm>
            <a:off x="1689240" y="6147550"/>
            <a:ext cx="94982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나눔고딕" pitchFamily="50" charset="-127"/>
                <a:ea typeface="나눔고딕" pitchFamily="50" charset="-127"/>
              </a:rPr>
              <a:t>뇌를 구성하는 생물학적 신경 네트워크에서 영감을 받아 만들어진 통계학적 알고리즘임</a:t>
            </a:r>
            <a:r>
              <a:rPr lang="en-US" altLang="ko-KR" b="1" dirty="0">
                <a:latin typeface="나눔고딕" pitchFamily="50" charset="-127"/>
                <a:ea typeface="나눔고딕" pitchFamily="50" charset="-127"/>
              </a:rPr>
              <a:t>. </a:t>
            </a:r>
            <a:endParaRPr lang="ko-KR" altLang="en-US" b="1" dirty="0"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501847" y="3013501"/>
            <a:ext cx="318831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80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Perceptron</a:t>
            </a:r>
            <a:endParaRPr lang="en-US" altLang="ko-KR" sz="4000" b="0" cap="none" spc="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ë´ë°ì ëí ì´ë¯¸ì§ ê²ìê²°ê³¼">
            <a:extLst>
              <a:ext uri="{FF2B5EF4-FFF2-40B4-BE49-F238E27FC236}">
                <a16:creationId xmlns:a16="http://schemas.microsoft.com/office/drawing/2014/main" id="{2335DB7C-AE4D-F24A-8A73-D858E3D78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6498"/>
            <a:ext cx="11916509" cy="462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9CA58B3-446F-084B-972C-0B1B89BBE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50" y="1022350"/>
            <a:ext cx="9105900" cy="48133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0E38F55-833F-144B-8013-CB8D803E5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8986" y="497915"/>
            <a:ext cx="5545087" cy="29310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50233B-BA57-9048-AF24-8E615F1A2D47}"/>
              </a:ext>
            </a:extLst>
          </p:cNvPr>
          <p:cNvSpPr txBox="1"/>
          <p:nvPr/>
        </p:nvSpPr>
        <p:spPr>
          <a:xfrm>
            <a:off x="2528722" y="4466656"/>
            <a:ext cx="76554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X : Input (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입력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</a:p>
          <a:p>
            <a:endParaRPr kumimoji="1" lang="en-US" altLang="ko-KR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W: weight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가중치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</a:p>
          <a:p>
            <a:endParaRPr kumimoji="1" lang="en-US" altLang="ko-KR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Step function : 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계단 함수이다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임계치보다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크면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1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==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참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endParaRPr kumimoji="1" lang="en-US" altLang="ko-KR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			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E107311-7A55-1E49-8A72-1977F29A9687}"/>
              </a:ext>
            </a:extLst>
          </p:cNvPr>
          <p:cNvSpPr/>
          <p:nvPr/>
        </p:nvSpPr>
        <p:spPr>
          <a:xfrm>
            <a:off x="5631261" y="5873688"/>
            <a:ext cx="3326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작으면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0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==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거짓으로 이진 분류</a:t>
            </a:r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BE7CE0B-A625-044C-9A0F-5E6B594667A0}"/>
              </a:ext>
            </a:extLst>
          </p:cNvPr>
          <p:cNvSpPr/>
          <p:nvPr/>
        </p:nvSpPr>
        <p:spPr>
          <a:xfrm>
            <a:off x="2834530" y="5833573"/>
            <a:ext cx="65229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sz="2000" b="1" dirty="0" err="1">
                <a:solidFill>
                  <a:srgbClr val="24292E"/>
                </a:solidFill>
                <a:latin typeface="Nanum Myeongjo" panose="02020603020101020101" pitchFamily="18" charset="-127"/>
                <a:ea typeface="Nanum Myeongjo" panose="02020603020101020101" pitchFamily="18" charset="-127"/>
              </a:rPr>
              <a:t>Perceptrons</a:t>
            </a:r>
            <a:r>
              <a:rPr lang="en" altLang="ko-KR" sz="2000" b="1" dirty="0">
                <a:solidFill>
                  <a:srgbClr val="24292E"/>
                </a:solidFill>
                <a:latin typeface="Nanum Myeongjo" panose="02020603020101020101" pitchFamily="18" charset="-127"/>
                <a:ea typeface="Nanum Myeongjo" panose="02020603020101020101" pitchFamily="18" charset="-127"/>
              </a:rPr>
              <a:t>: an introduction to computational geometry</a:t>
            </a:r>
            <a:endParaRPr lang="ko-KR" altLang="en-US" sz="2000" b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4B779CB-75A7-3C46-9A59-1D6D2AEA6D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457" y="624317"/>
            <a:ext cx="3133086" cy="471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315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B1C70C5-36EC-AC4A-8DE6-EFA0741B8FF2}"/>
              </a:ext>
            </a:extLst>
          </p:cNvPr>
          <p:cNvSpPr/>
          <p:nvPr/>
        </p:nvSpPr>
        <p:spPr>
          <a:xfrm>
            <a:off x="2795233" y="3013501"/>
            <a:ext cx="660155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Multi-</a:t>
            </a:r>
            <a:r>
              <a:rPr lang="en-US" altLang="ko-KR" sz="480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Layer perceptron</a:t>
            </a:r>
            <a:endParaRPr lang="en-US" altLang="ko-KR" sz="4000" b="0" cap="none" spc="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558867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FCD0E5C-E0B9-B74F-A265-30534729B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993" y="553510"/>
            <a:ext cx="4912783" cy="41276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21CB81-EDD5-4448-85B7-F968069D818A}"/>
              </a:ext>
            </a:extLst>
          </p:cNvPr>
          <p:cNvSpPr txBox="1"/>
          <p:nvPr/>
        </p:nvSpPr>
        <p:spPr>
          <a:xfrm>
            <a:off x="2212631" y="5064967"/>
            <a:ext cx="87601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Input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Layer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과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Output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Layer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사이의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Hidden Layer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가 있는 신경망을</a:t>
            </a:r>
            <a:endParaRPr kumimoji="1" lang="en-US" altLang="ko-KR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심층 신경망이라고 부름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(Deep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Neural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Network)</a:t>
            </a:r>
          </a:p>
          <a:p>
            <a:endParaRPr kumimoji="1" lang="en-US" altLang="ko-KR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그리고 이렇게 학습하는 다양한 알고리즘들을 우린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Deep Learning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이라고 한다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.		</a:t>
            </a:r>
          </a:p>
        </p:txBody>
      </p:sp>
    </p:spTree>
    <p:extLst>
      <p:ext uri="{BB962C8B-B14F-4D97-AF65-F5344CB8AC3E}">
        <p14:creationId xmlns:p14="http://schemas.microsoft.com/office/powerpoint/2010/main" val="24606506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A3D38B5-AF09-6243-82F4-2868A37EF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993" y="553510"/>
            <a:ext cx="4912783" cy="41276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6C66E9-09CE-2C4C-B38A-4EAEEB8EACC3}"/>
              </a:ext>
            </a:extLst>
          </p:cNvPr>
          <p:cNvSpPr txBox="1"/>
          <p:nvPr/>
        </p:nvSpPr>
        <p:spPr>
          <a:xfrm>
            <a:off x="1817512" y="5674567"/>
            <a:ext cx="944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그리고 위와 같이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Input -&gt; Hidden -&gt; Output 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순서로 값이 전달되는 형태를 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‘</a:t>
            </a:r>
            <a:r>
              <a:rPr kumimoji="1" lang="ko-KR" altLang="en-US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순전파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’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라고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한다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521572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FCB1980-FEF1-A748-A5AC-B90A91B3E66A}"/>
              </a:ext>
            </a:extLst>
          </p:cNvPr>
          <p:cNvSpPr/>
          <p:nvPr/>
        </p:nvSpPr>
        <p:spPr>
          <a:xfrm>
            <a:off x="3183195" y="3013501"/>
            <a:ext cx="582563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그럼 </a:t>
            </a:r>
            <a:r>
              <a:rPr lang="ko-KR" altLang="en-US" sz="4800" b="0" cap="none" spc="0" dirty="0" err="1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역전파는</a:t>
            </a:r>
            <a:r>
              <a:rPr lang="ko-KR" altLang="en-US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뭘까</a:t>
            </a:r>
            <a:r>
              <a:rPr lang="en-US" altLang="ko-KR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?</a:t>
            </a:r>
            <a:endParaRPr lang="en-US" altLang="ko-KR" sz="4000" b="0" cap="none" spc="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7862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1662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함수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CD9E462-FF09-4EF0-9516-FCBFD0803C3F}"/>
              </a:ext>
            </a:extLst>
          </p:cNvPr>
          <p:cNvGrpSpPr/>
          <p:nvPr/>
        </p:nvGrpSpPr>
        <p:grpSpPr>
          <a:xfrm>
            <a:off x="2174092" y="1306669"/>
            <a:ext cx="6969907" cy="5214445"/>
            <a:chOff x="2174092" y="1114165"/>
            <a:chExt cx="6969907" cy="521444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7F8A03B-F749-4473-9999-A292ACF3E8AB}"/>
                </a:ext>
              </a:extLst>
            </p:cNvPr>
            <p:cNvSpPr/>
            <p:nvPr/>
          </p:nvSpPr>
          <p:spPr>
            <a:xfrm>
              <a:off x="3047999" y="1114165"/>
              <a:ext cx="6096000" cy="46166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/>
              <a:endPara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413621-26B7-467D-9C61-DB3F3696749B}"/>
                </a:ext>
              </a:extLst>
            </p:cNvPr>
            <p:cNvSpPr txBox="1"/>
            <p:nvPr/>
          </p:nvSpPr>
          <p:spPr>
            <a:xfrm>
              <a:off x="2174092" y="5866945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6C53CBB6-1558-A24D-BB04-E51C067CD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9" y="1768334"/>
            <a:ext cx="5960627" cy="407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4640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DA984A4-5D24-3F49-86A0-EA2DFE8B5A92}"/>
              </a:ext>
            </a:extLst>
          </p:cNvPr>
          <p:cNvSpPr/>
          <p:nvPr/>
        </p:nvSpPr>
        <p:spPr>
          <a:xfrm>
            <a:off x="1610652" y="3013501"/>
            <a:ext cx="897072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대충 짐작했겠지만 이게 숙제다</a:t>
            </a:r>
            <a:r>
              <a:rPr lang="en-US" altLang="ko-KR" sz="480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!</a:t>
            </a:r>
            <a:endParaRPr lang="en-US" altLang="ko-KR" sz="4000" b="0" cap="none" spc="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919156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DA984A4-5D24-3F49-86A0-EA2DFE8B5A92}"/>
              </a:ext>
            </a:extLst>
          </p:cNvPr>
          <p:cNvSpPr/>
          <p:nvPr/>
        </p:nvSpPr>
        <p:spPr>
          <a:xfrm>
            <a:off x="2817717" y="3013501"/>
            <a:ext cx="655660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모르겠으면 </a:t>
            </a:r>
            <a:r>
              <a:rPr lang="ko-KR" altLang="en-US" sz="4800" b="0" cap="none" spc="0" dirty="0" err="1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카톡하십쇼</a:t>
            </a:r>
            <a:endParaRPr lang="en-US" altLang="ko-KR" sz="4000" b="0" cap="none" spc="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5C18CD-63A4-2F43-9B35-EEAEB88077DF}"/>
              </a:ext>
            </a:extLst>
          </p:cNvPr>
          <p:cNvSpPr txBox="1"/>
          <p:nvPr/>
        </p:nvSpPr>
        <p:spPr>
          <a:xfrm>
            <a:off x="10747022" y="642337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신학이한테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55052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DA984A4-5D24-3F49-86A0-EA2DFE8B5A92}"/>
              </a:ext>
            </a:extLst>
          </p:cNvPr>
          <p:cNvSpPr/>
          <p:nvPr/>
        </p:nvSpPr>
        <p:spPr>
          <a:xfrm>
            <a:off x="3046126" y="2528079"/>
            <a:ext cx="6099747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다음 배울 것</a:t>
            </a:r>
            <a:endParaRPr lang="en-US" altLang="ko-KR" sz="4800" b="0" cap="none" spc="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endParaRPr lang="en-US" altLang="ko-KR" sz="480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ko-KR" altLang="en-US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최적화</a:t>
            </a:r>
            <a:r>
              <a:rPr lang="en-US" altLang="ko-KR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(</a:t>
            </a:r>
            <a:r>
              <a:rPr lang="ko-KR" altLang="en-US" sz="4800" b="0" cap="none" spc="0" dirty="0" err="1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옵티마제이션</a:t>
            </a:r>
            <a:r>
              <a:rPr lang="en-US" altLang="ko-KR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)</a:t>
            </a:r>
            <a:endParaRPr lang="en-US" altLang="ko-KR" sz="4000" b="0" cap="none" spc="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94413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DA984A4-5D24-3F49-86A0-EA2DFE8B5A92}"/>
              </a:ext>
            </a:extLst>
          </p:cNvPr>
          <p:cNvSpPr/>
          <p:nvPr/>
        </p:nvSpPr>
        <p:spPr>
          <a:xfrm>
            <a:off x="1569767" y="2528079"/>
            <a:ext cx="9052478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사실 이번에 좀 아팠음 </a:t>
            </a:r>
            <a:r>
              <a:rPr lang="ko-KR" altLang="en-US" sz="4800" b="0" cap="none" spc="0" dirty="0" err="1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ㅈㅅㅈㅅ</a:t>
            </a:r>
            <a:endParaRPr lang="en-US" altLang="ko-KR" sz="4800" b="0" cap="none" spc="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endParaRPr lang="en-US" altLang="ko-KR" sz="480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ko-KR" altLang="en-US" sz="4800" b="0" cap="none" spc="0" dirty="0">
                <a:ln w="18415" cmpd="sng">
                  <a:solidFill>
                    <a:sysClr val="windowText" lastClr="000000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담에 봐요</a:t>
            </a:r>
            <a:endParaRPr lang="en-US" altLang="ko-KR" sz="4000" b="0" cap="none" spc="0" dirty="0">
              <a:ln w="18415" cmpd="sng">
                <a:solidFill>
                  <a:sysClr val="windowText" lastClr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621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22813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선형회귀란</a:t>
            </a:r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CD9E462-FF09-4EF0-9516-FCBFD0803C3F}"/>
              </a:ext>
            </a:extLst>
          </p:cNvPr>
          <p:cNvGrpSpPr/>
          <p:nvPr/>
        </p:nvGrpSpPr>
        <p:grpSpPr>
          <a:xfrm>
            <a:off x="2174092" y="1306669"/>
            <a:ext cx="6969907" cy="5214445"/>
            <a:chOff x="2174092" y="1114165"/>
            <a:chExt cx="6969907" cy="521444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7F8A03B-F749-4473-9999-A292ACF3E8AB}"/>
                </a:ext>
              </a:extLst>
            </p:cNvPr>
            <p:cNvSpPr/>
            <p:nvPr/>
          </p:nvSpPr>
          <p:spPr>
            <a:xfrm>
              <a:off x="3047999" y="1114165"/>
              <a:ext cx="6096000" cy="46166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/>
              <a:endPara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413621-26B7-467D-9C61-DB3F3696749B}"/>
                </a:ext>
              </a:extLst>
            </p:cNvPr>
            <p:cNvSpPr txBox="1"/>
            <p:nvPr/>
          </p:nvSpPr>
          <p:spPr>
            <a:xfrm>
              <a:off x="2174092" y="5866945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5BBDD38F-8062-6A41-B5F3-A341B31DC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071" y="1748577"/>
            <a:ext cx="6535928" cy="367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27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22813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선형회귀란</a:t>
            </a:r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CD9E462-FF09-4EF0-9516-FCBFD0803C3F}"/>
              </a:ext>
            </a:extLst>
          </p:cNvPr>
          <p:cNvGrpSpPr/>
          <p:nvPr/>
        </p:nvGrpSpPr>
        <p:grpSpPr>
          <a:xfrm>
            <a:off x="2892237" y="1306669"/>
            <a:ext cx="6407523" cy="5202278"/>
            <a:chOff x="2892237" y="1114165"/>
            <a:chExt cx="6407523" cy="520227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7F8A03B-F749-4473-9999-A292ACF3E8AB}"/>
                </a:ext>
              </a:extLst>
            </p:cNvPr>
            <p:cNvSpPr/>
            <p:nvPr/>
          </p:nvSpPr>
          <p:spPr>
            <a:xfrm>
              <a:off x="3047999" y="1114165"/>
              <a:ext cx="6096000" cy="46166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/>
              <a:r>
                <a:rPr lang="en-US" altLang="ko-KR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y=</a:t>
              </a:r>
              <a:r>
                <a:rPr lang="en-US" altLang="ko-KR" sz="240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wx+b</a:t>
              </a:r>
              <a:endPara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413621-26B7-467D-9C61-DB3F3696749B}"/>
                </a:ext>
              </a:extLst>
            </p:cNvPr>
            <p:cNvSpPr txBox="1"/>
            <p:nvPr/>
          </p:nvSpPr>
          <p:spPr>
            <a:xfrm>
              <a:off x="2892237" y="5854778"/>
              <a:ext cx="64075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선형회귀는</a:t>
              </a:r>
              <a:r>
                <a: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간단하게 </a:t>
              </a:r>
              <a:r>
                <a:rPr lang="en-US" altLang="ko-KR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r>
                <a: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차 함수로 표현할 수 있다 </a:t>
              </a:r>
              <a:r>
                <a:rPr lang="en-US" altLang="ko-KR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E2045834-39A0-3D46-AAF5-8FB6446CA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591" y="1987322"/>
            <a:ext cx="5090159" cy="407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58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37353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함수의 문제 해결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B43FEB-7025-7C44-A1A2-4662D9767293}"/>
              </a:ext>
            </a:extLst>
          </p:cNvPr>
          <p:cNvSpPr txBox="1"/>
          <p:nvPr/>
        </p:nvSpPr>
        <p:spPr>
          <a:xfrm>
            <a:off x="1152144" y="1493784"/>
            <a:ext cx="54617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문제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기울기가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4,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절편이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2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인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y=4x+2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인 그래프가 있다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Y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10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일 때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x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의 값은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?</a:t>
            </a:r>
            <a:endParaRPr kumimoji="1" lang="ko-KR" alt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46EC01-4EFA-5E4B-BEBC-101B9D6BBDEA}"/>
              </a:ext>
            </a:extLst>
          </p:cNvPr>
          <p:cNvSpPr txBox="1"/>
          <p:nvPr/>
        </p:nvSpPr>
        <p:spPr>
          <a:xfrm>
            <a:off x="705852" y="2519734"/>
            <a:ext cx="39565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선형 회귀의 문제 해결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CA039-EFDD-AD4C-B07C-CD45D0168B09}"/>
              </a:ext>
            </a:extLst>
          </p:cNvPr>
          <p:cNvSpPr txBox="1"/>
          <p:nvPr/>
        </p:nvSpPr>
        <p:spPr>
          <a:xfrm>
            <a:off x="1152143" y="3310392"/>
            <a:ext cx="659347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문제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y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25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일 때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x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3,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y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32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일 때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x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4,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y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39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일 때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x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5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라면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</a:p>
          <a:p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기울기와 절편의 값은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?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Y=7x+4</a:t>
            </a:r>
          </a:p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25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=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21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+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4</a:t>
            </a:r>
          </a:p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32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=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28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+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4</a:t>
            </a:r>
          </a:p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39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=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35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+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4</a:t>
            </a:r>
            <a:endParaRPr kumimoji="1" lang="ko-KR" alt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1843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37353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함수의 문제 해결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B43FEB-7025-7C44-A1A2-4662D9767293}"/>
              </a:ext>
            </a:extLst>
          </p:cNvPr>
          <p:cNvSpPr txBox="1"/>
          <p:nvPr/>
        </p:nvSpPr>
        <p:spPr>
          <a:xfrm>
            <a:off x="1152144" y="1493784"/>
            <a:ext cx="54617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문제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기울기가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4,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절편이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2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인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y=4x+2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인 그래프가 있다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kumimoji="1" lang="en-US" altLang="ko-KR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Y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10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일 때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x</a:t>
            </a:r>
            <a:r>
              <a:rPr kumimoji="1" lang="ko-KR" alt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의 값은</a:t>
            </a:r>
            <a:r>
              <a:rPr kumimoji="1" lang="en-US" altLang="ko-KR" dirty="0">
                <a:latin typeface="NanumSquare" panose="020B0600000101010101" pitchFamily="34" charset="-127"/>
                <a:ea typeface="NanumSquare" panose="020B0600000101010101" pitchFamily="34" charset="-127"/>
              </a:rPr>
              <a:t>?</a:t>
            </a:r>
            <a:endParaRPr kumimoji="1" lang="ko-KR" alt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46EC01-4EFA-5E4B-BEBC-101B9D6BBDEA}"/>
              </a:ext>
            </a:extLst>
          </p:cNvPr>
          <p:cNvSpPr txBox="1"/>
          <p:nvPr/>
        </p:nvSpPr>
        <p:spPr>
          <a:xfrm>
            <a:off x="705852" y="2519734"/>
            <a:ext cx="39565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선형 회귀의 문제 해결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320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F162C3C-C5DE-46E0-AFEB-EF62359B2F02}"/>
              </a:ext>
            </a:extLst>
          </p:cNvPr>
          <p:cNvSpPr/>
          <p:nvPr/>
        </p:nvSpPr>
        <p:spPr>
          <a:xfrm>
            <a:off x="6015787" y="5001579"/>
            <a:ext cx="2037348" cy="1046294"/>
          </a:xfrm>
          <a:prstGeom prst="roundRect">
            <a:avLst>
              <a:gd name="adj" fmla="val 3736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E04BAC0-5967-49F5-BF1A-4F3889AC840D}"/>
              </a:ext>
            </a:extLst>
          </p:cNvPr>
          <p:cNvSpPr/>
          <p:nvPr/>
        </p:nvSpPr>
        <p:spPr>
          <a:xfrm>
            <a:off x="1203154" y="2326105"/>
            <a:ext cx="4507833" cy="3721768"/>
          </a:xfrm>
          <a:prstGeom prst="roundRect">
            <a:avLst>
              <a:gd name="adj" fmla="val 3736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AEE0A9-30D2-405D-AA63-F77B0902CF64}"/>
              </a:ext>
            </a:extLst>
          </p:cNvPr>
          <p:cNvSpPr/>
          <p:nvPr/>
        </p:nvSpPr>
        <p:spPr>
          <a:xfrm>
            <a:off x="1203154" y="2354554"/>
            <a:ext cx="450783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tensorflow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i="1" dirty="0">
                <a:solidFill>
                  <a:srgbClr val="89DDFF"/>
                </a:solidFill>
                <a:latin typeface="Consolas" panose="020B0609020204030204" pitchFamily="49" charset="0"/>
              </a:rPr>
              <a:t>as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hello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constant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("</a:t>
            </a:r>
            <a:r>
              <a:rPr lang="en-US" altLang="ko-KR" dirty="0">
                <a:solidFill>
                  <a:srgbClr val="C3E88D"/>
                </a:solidFill>
                <a:latin typeface="Consolas" panose="020B0609020204030204" pitchFamily="49" charset="0"/>
              </a:rPr>
              <a:t>HELLO WORLD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")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hello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a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constant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10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b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constant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20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c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add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b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c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tf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Session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run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hello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))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run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([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a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b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c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]))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sess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EEFFFF"/>
                </a:solidFill>
                <a:latin typeface="Consolas" panose="020B0609020204030204" pitchFamily="49" charset="0"/>
              </a:rPr>
              <a:t>close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75BBE0F-B0F4-4723-83DF-95C61EEC5D93}"/>
              </a:ext>
            </a:extLst>
          </p:cNvPr>
          <p:cNvGrpSpPr/>
          <p:nvPr/>
        </p:nvGrpSpPr>
        <p:grpSpPr>
          <a:xfrm>
            <a:off x="6015786" y="2800814"/>
            <a:ext cx="6144126" cy="593559"/>
            <a:chOff x="5470358" y="2554250"/>
            <a:chExt cx="6144126" cy="593559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04F21BC-7457-4689-8163-B708CEDAEF5F}"/>
                </a:ext>
              </a:extLst>
            </p:cNvPr>
            <p:cNvSpPr/>
            <p:nvPr/>
          </p:nvSpPr>
          <p:spPr>
            <a:xfrm>
              <a:off x="5470358" y="2554250"/>
              <a:ext cx="5646821" cy="593559"/>
            </a:xfrm>
            <a:prstGeom prst="roundRect">
              <a:avLst>
                <a:gd name="adj" fmla="val 3736"/>
              </a:avLst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24E001B-CABC-4485-BD43-089EA708B455}"/>
                </a:ext>
              </a:extLst>
            </p:cNvPr>
            <p:cNvSpPr/>
            <p:nvPr/>
          </p:nvSpPr>
          <p:spPr>
            <a:xfrm>
              <a:off x="5518484" y="2655928"/>
              <a:ext cx="6096000" cy="36933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Tensor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("</a:t>
              </a:r>
              <a:r>
                <a:rPr lang="en-US" altLang="ko-KR" dirty="0">
                  <a:solidFill>
                    <a:srgbClr val="C3E88D"/>
                  </a:solidFill>
                  <a:latin typeface="Consolas" panose="020B0609020204030204" pitchFamily="49" charset="0"/>
                </a:rPr>
                <a:t>Const_6:0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",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>
                  <a:solidFill>
                    <a:srgbClr val="FF5370"/>
                  </a:solidFill>
                  <a:latin typeface="Consolas" panose="020B0609020204030204" pitchFamily="49" charset="0"/>
                </a:rPr>
                <a:t>shape</a:t>
              </a:r>
              <a:r>
                <a:rPr lang="en-US" altLang="ko-KR" dirty="0">
                  <a:solidFill>
                    <a:srgbClr val="C792EA"/>
                  </a:solidFill>
                  <a:latin typeface="Consolas" panose="020B0609020204030204" pitchFamily="49" charset="0"/>
                </a:rPr>
                <a:t>=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(),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 err="1">
                  <a:solidFill>
                    <a:srgbClr val="FF5370"/>
                  </a:solidFill>
                  <a:latin typeface="Consolas" panose="020B0609020204030204" pitchFamily="49" charset="0"/>
                </a:rPr>
                <a:t>dtype</a:t>
              </a:r>
              <a:r>
                <a:rPr lang="en-US" altLang="ko-KR" dirty="0">
                  <a:solidFill>
                    <a:srgbClr val="C792EA"/>
                  </a:solidFill>
                  <a:latin typeface="Consolas" panose="020B0609020204030204" pitchFamily="49" charset="0"/>
                </a:rPr>
                <a:t>=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string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)</a:t>
              </a:r>
              <a:endParaRPr lang="en-US" altLang="ko-KR" dirty="0">
                <a:solidFill>
                  <a:srgbClr val="EEFFFF"/>
                </a:solidFill>
                <a:latin typeface="Consolas" panose="020B0609020204030204" pitchFamily="49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701EF00-968A-430B-9CFE-2DB12725F35C}"/>
              </a:ext>
            </a:extLst>
          </p:cNvPr>
          <p:cNvGrpSpPr/>
          <p:nvPr/>
        </p:nvGrpSpPr>
        <p:grpSpPr>
          <a:xfrm>
            <a:off x="6015786" y="3890209"/>
            <a:ext cx="5165558" cy="593559"/>
            <a:chOff x="5518485" y="3665620"/>
            <a:chExt cx="5165558" cy="593559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E1FE0882-1B6F-45D5-B62D-14952847DD72}"/>
                </a:ext>
              </a:extLst>
            </p:cNvPr>
            <p:cNvSpPr/>
            <p:nvPr/>
          </p:nvSpPr>
          <p:spPr>
            <a:xfrm>
              <a:off x="5518485" y="3665620"/>
              <a:ext cx="5165558" cy="593559"/>
            </a:xfrm>
            <a:prstGeom prst="roundRect">
              <a:avLst>
                <a:gd name="adj" fmla="val 3736"/>
              </a:avLst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263F3A-AE66-4AF7-A6C8-A3DECA38FD3E}"/>
                </a:ext>
              </a:extLst>
            </p:cNvPr>
            <p:cNvSpPr/>
            <p:nvPr/>
          </p:nvSpPr>
          <p:spPr>
            <a:xfrm>
              <a:off x="5574866" y="3761582"/>
              <a:ext cx="49968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Tensor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("</a:t>
              </a:r>
              <a:r>
                <a:rPr lang="en-US" altLang="ko-KR" dirty="0">
                  <a:solidFill>
                    <a:srgbClr val="C3E88D"/>
                  </a:solidFill>
                  <a:latin typeface="Consolas" panose="020B0609020204030204" pitchFamily="49" charset="0"/>
                </a:rPr>
                <a:t>Add:0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",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>
                  <a:solidFill>
                    <a:srgbClr val="FF5370"/>
                  </a:solidFill>
                  <a:latin typeface="Consolas" panose="020B0609020204030204" pitchFamily="49" charset="0"/>
                </a:rPr>
                <a:t>shape</a:t>
              </a:r>
              <a:r>
                <a:rPr lang="en-US" altLang="ko-KR" dirty="0">
                  <a:solidFill>
                    <a:srgbClr val="C792EA"/>
                  </a:solidFill>
                  <a:latin typeface="Consolas" panose="020B0609020204030204" pitchFamily="49" charset="0"/>
                </a:rPr>
                <a:t>=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(),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 </a:t>
              </a:r>
              <a:r>
                <a:rPr lang="en-US" altLang="ko-KR" dirty="0" err="1">
                  <a:solidFill>
                    <a:srgbClr val="FF5370"/>
                  </a:solidFill>
                  <a:latin typeface="Consolas" panose="020B0609020204030204" pitchFamily="49" charset="0"/>
                </a:rPr>
                <a:t>dtype</a:t>
              </a:r>
              <a:r>
                <a:rPr lang="en-US" altLang="ko-KR" dirty="0">
                  <a:solidFill>
                    <a:srgbClr val="C792EA"/>
                  </a:solidFill>
                  <a:latin typeface="Consolas" panose="020B0609020204030204" pitchFamily="49" charset="0"/>
                </a:rPr>
                <a:t>=</a:t>
              </a:r>
              <a:r>
                <a:rPr lang="en-US" altLang="ko-KR" dirty="0">
                  <a:solidFill>
                    <a:srgbClr val="EEFFFF"/>
                  </a:solidFill>
                  <a:latin typeface="Consolas" panose="020B0609020204030204" pitchFamily="49" charset="0"/>
                </a:rPr>
                <a:t>int32</a:t>
              </a:r>
              <a:r>
                <a:rPr lang="en-US" altLang="ko-KR" dirty="0">
                  <a:solidFill>
                    <a:srgbClr val="89DDFF"/>
                  </a:solidFill>
                  <a:latin typeface="Consolas" panose="020B0609020204030204" pitchFamily="49" charset="0"/>
                </a:rPr>
                <a:t>)</a:t>
              </a:r>
              <a:endParaRPr lang="en-US" altLang="ko-KR" dirty="0">
                <a:solidFill>
                  <a:srgbClr val="EEFFFF"/>
                </a:solidFill>
                <a:latin typeface="Consolas" panose="020B0609020204030204" pitchFamily="49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9316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세션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F8A03B-F749-4473-9999-A292ACF3E8AB}"/>
              </a:ext>
            </a:extLst>
          </p:cNvPr>
          <p:cNvSpPr/>
          <p:nvPr/>
        </p:nvSpPr>
        <p:spPr>
          <a:xfrm>
            <a:off x="1917031" y="1263042"/>
            <a:ext cx="83579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그래프 실행을 위한 부분적인 연산장소</a:t>
            </a:r>
            <a:endParaRPr lang="en-US" altLang="ko-KR" sz="2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Tensor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값을 알기위해 전체적인 </a:t>
            </a:r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Tensor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구동해야함</a:t>
            </a:r>
            <a:endParaRPr lang="en-US" altLang="ko-KR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C6A74C-F255-4FC6-B7D8-73CB02FA3CB4}"/>
              </a:ext>
            </a:extLst>
          </p:cNvPr>
          <p:cNvSpPr/>
          <p:nvPr/>
        </p:nvSpPr>
        <p:spPr>
          <a:xfrm>
            <a:off x="6144126" y="516947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 err="1">
                <a:solidFill>
                  <a:srgbClr val="C792EA"/>
                </a:solidFill>
                <a:latin typeface="Consolas" panose="020B0609020204030204" pitchFamily="49" charset="0"/>
              </a:rPr>
              <a:t>b</a:t>
            </a:r>
            <a:r>
              <a:rPr lang="en-US" altLang="ko-KR" dirty="0" err="1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 err="1">
                <a:solidFill>
                  <a:srgbClr val="C3E88D"/>
                </a:solidFill>
                <a:latin typeface="Consolas" panose="020B0609020204030204" pitchFamily="49" charset="0"/>
              </a:rPr>
              <a:t>HELLO</a:t>
            </a:r>
            <a:r>
              <a:rPr lang="en-US" altLang="ko-KR" dirty="0">
                <a:solidFill>
                  <a:srgbClr val="C3E88D"/>
                </a:solidFill>
                <a:latin typeface="Consolas" panose="020B0609020204030204" pitchFamily="49" charset="0"/>
              </a:rPr>
              <a:t> WORLD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10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20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dirty="0">
                <a:solidFill>
                  <a:srgbClr val="EEFFFF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F78C6C"/>
                </a:solidFill>
                <a:latin typeface="Consolas" panose="020B0609020204030204" pitchFamily="49" charset="0"/>
              </a:rPr>
              <a:t>30</a:t>
            </a:r>
            <a:r>
              <a:rPr lang="en-US" altLang="ko-KR" dirty="0">
                <a:solidFill>
                  <a:srgbClr val="89DDFF"/>
                </a:solidFill>
                <a:latin typeface="Consolas" panose="020B0609020204030204" pitchFamily="49" charset="0"/>
              </a:rPr>
              <a:t>]</a:t>
            </a:r>
            <a:endParaRPr lang="en-US" altLang="ko-KR" dirty="0">
              <a:solidFill>
                <a:srgbClr val="EEFFFF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664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0FDCD-1BF2-4D3C-815B-732CA974CBE9}"/>
              </a:ext>
            </a:extLst>
          </p:cNvPr>
          <p:cNvSpPr txBox="1"/>
          <p:nvPr/>
        </p:nvSpPr>
        <p:spPr>
          <a:xfrm>
            <a:off x="705852" y="529390"/>
            <a:ext cx="32403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자료형 </a:t>
            </a:r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Variable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F8A03B-F749-4473-9999-A292ACF3E8AB}"/>
              </a:ext>
            </a:extLst>
          </p:cNvPr>
          <p:cNvSpPr/>
          <p:nvPr/>
        </p:nvSpPr>
        <p:spPr>
          <a:xfrm>
            <a:off x="3047998" y="2474893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Variable :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변수</a:t>
            </a:r>
            <a:endParaRPr lang="en-US" altLang="ko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중간에 값이 변경 될 수 있는 수</a:t>
            </a:r>
            <a:endParaRPr lang="en-US" altLang="ko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B2C573-2BAA-4FBA-BAD7-3B1CFDAE84A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64478" y="3429000"/>
            <a:ext cx="3063039" cy="203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322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8575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1182</TotalTime>
  <Words>520</Words>
  <Application>Microsoft Macintosh PowerPoint</Application>
  <PresentationFormat>와이드스크린</PresentationFormat>
  <Paragraphs>163</Paragraphs>
  <Slides>33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3" baseType="lpstr">
      <vt:lpstr>나눔고딕</vt:lpstr>
      <vt:lpstr>NanumSquare</vt:lpstr>
      <vt:lpstr>Nanum Myeongjo</vt:lpstr>
      <vt:lpstr>Arial</vt:lpstr>
      <vt:lpstr>맑은 고딕</vt:lpstr>
      <vt:lpstr>Consolas</vt:lpstr>
      <vt:lpstr>Nanum Gothic</vt:lpstr>
      <vt:lpstr>나눔스퀘어 Bold</vt:lpstr>
      <vt:lpstr>나눔스퀘어 ExtraBold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shin</dc:creator>
  <cp:lastModifiedBy>김현우</cp:lastModifiedBy>
  <cp:revision>93</cp:revision>
  <dcterms:created xsi:type="dcterms:W3CDTF">2019-09-04T11:46:17Z</dcterms:created>
  <dcterms:modified xsi:type="dcterms:W3CDTF">2019-10-26T13:20:12Z</dcterms:modified>
</cp:coreProperties>
</file>

<file path=docProps/thumbnail.jpeg>
</file>